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Nunito"/>
      <p:regular r:id="rId58"/>
      <p:bold r:id="rId59"/>
      <p:italic r:id="rId60"/>
      <p:boldItalic r:id="rId61"/>
    </p:embeddedFont>
    <p:embeddedFont>
      <p:font typeface="Maven Pro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avenPro-regular.fntdata"/><Relationship Id="rId61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63" Type="http://schemas.openxmlformats.org/officeDocument/2006/relationships/font" Target="fonts/MavenPr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uni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Nunito-bold.fntdata"/><Relationship Id="rId14" Type="http://schemas.openxmlformats.org/officeDocument/2006/relationships/slide" Target="slides/slide8.xml"/><Relationship Id="rId58" Type="http://schemas.openxmlformats.org/officeDocument/2006/relationships/font" Target="fonts/Nuni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8ddce96dc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38ddce96dc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8ddce96d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38ddce96d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8ddce96dc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38ddce96dc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38ddce96dc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38ddce96d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38ddce96dc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38ddce96d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8ddce96dc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8ddce96dc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38ddce96dc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38ddce96dc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8ddce96dc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38ddce96dc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8ddce96d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38ddce96d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8ddce96dc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38ddce96dc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8ddce96d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8ddce96d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38ddce96dc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38ddce96dc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38ddce96dc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38ddce96dc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8ddce96dc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38ddce96dc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38ddce96d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38ddce96d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38ddce96dc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38ddce96dc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38ddce96dc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38ddce96dc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38ddce96dc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38ddce96dc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38ddce96dc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38ddce96dc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1f1b183cb6_2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1f1b183cb6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1f1b183cb6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1f1b183cb6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8ddce96dc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38ddce96dc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1f1b183cb6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1f1b183cb6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1f1b183cb6_2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1f1b183cb6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1f1b183cb6_2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1f1b183cb6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1f1b183cb6_2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1f1b183cb6_2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1f1b183cb6_2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1f1b183cb6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3c3c8321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3c3c8321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c3c8321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c3c8321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3c3c8321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3c3c8321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3c3c83212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3c3c83212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3c3c8321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3c3c8321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8ddce96dc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38ddce96d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3c3c83212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3c3c83212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3c3c83212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3c3c8321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3c3c83212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3c3c83212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c3c832120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3c3c83212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3c3c83212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3c3c83212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3c3c832120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3c3c832120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3c3c832120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3c3c832120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3c3c832120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3c3c832120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3c3c832120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3c3c832120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3c3c832120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3c3c832120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8ddce96dc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8ddce96dc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3c3c832120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3c3c832120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c3c832120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3c3c832120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8ddce96dc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8ddce96dc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8ddce96d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8ddce96d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38ddce96dc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38ddce96dc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8ddce96dc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38ddce96dc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" name="Google Shape;2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9" name="Google Shape;2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2" name="Google Shape;3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6" name="Google Shape;30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7" name="Google Shape;30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8" name="Google Shape;3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11" name="Google Shape;3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ctrTitle"/>
          </p:nvPr>
        </p:nvSpPr>
        <p:spPr>
          <a:xfrm>
            <a:off x="562775" y="88906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LSDM</a:t>
            </a:r>
            <a:endParaRPr/>
          </a:p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562775" y="2134225"/>
            <a:ext cx="22599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Trace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</a:t>
            </a:r>
            <a:endParaRPr/>
          </a:p>
        </p:txBody>
      </p:sp>
      <p:sp>
        <p:nvSpPr>
          <p:cNvPr id="324" name="Google Shape;324;p25"/>
          <p:cNvSpPr txBox="1"/>
          <p:nvPr/>
        </p:nvSpPr>
        <p:spPr>
          <a:xfrm>
            <a:off x="973050" y="3507625"/>
            <a:ext cx="71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Nicholas Ray, Jeff Dong, Hezron Perez, Benjamin Parrish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Data Vectorization</a:t>
            </a:r>
            <a:endParaRPr/>
          </a:p>
        </p:txBody>
      </p:sp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338" y="1734675"/>
            <a:ext cx="3871325" cy="28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/>
        </p:nvSpPr>
        <p:spPr>
          <a:xfrm>
            <a:off x="1084500" y="4606950"/>
            <a:ext cx="697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https://www.analyticsvidhya.com/blog/2021/06/part-5-step-by-step-guide-to-master-nlp-text-vectorization-approaches/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Data Vectorization</a:t>
            </a:r>
            <a:endParaRPr/>
          </a:p>
        </p:txBody>
      </p:sp>
      <p:sp>
        <p:nvSpPr>
          <p:cNvPr id="400" name="Google Shape;400;p35"/>
          <p:cNvSpPr txBox="1"/>
          <p:nvPr/>
        </p:nvSpPr>
        <p:spPr>
          <a:xfrm>
            <a:off x="1429350" y="2100050"/>
            <a:ext cx="67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['ucrc', 'phase', 'ii', 'center', 'integration', 'composites', 'infrastructure', 'cici']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1695600" y="3872825"/>
            <a:ext cx="62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[(0, 1), (1, 1), (2, 1), (3, 1), (4, 1), (5, 1), (6, 1), (7, 1)]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2" name="Google Shape;402;p35"/>
          <p:cNvCxnSpPr>
            <a:stCxn id="400" idx="2"/>
            <a:endCxn id="401" idx="0"/>
          </p:cNvCxnSpPr>
          <p:nvPr/>
        </p:nvCxnSpPr>
        <p:spPr>
          <a:xfrm>
            <a:off x="4819050" y="2715650"/>
            <a:ext cx="0" cy="115710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Model Training</a:t>
            </a:r>
            <a:endParaRPr/>
          </a:p>
        </p:txBody>
      </p:sp>
      <p:pic>
        <p:nvPicPr>
          <p:cNvPr id="408" name="Google Shape;4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700" y="2168600"/>
            <a:ext cx="6514578" cy="19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6"/>
          <p:cNvSpPr txBox="1"/>
          <p:nvPr/>
        </p:nvSpPr>
        <p:spPr>
          <a:xfrm>
            <a:off x="1084500" y="4131325"/>
            <a:ext cx="697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https://www.kdnuggets.com/2019/09/overview-topics-extraction-python-latent-dirichlet-allocation.html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Model Training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186175" y="2784775"/>
            <a:ext cx="91440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Number of topics</a:t>
            </a:r>
            <a:endParaRPr sz="12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num_topics =</a:t>
            </a:r>
            <a:r>
              <a:rPr lang="en" sz="12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endParaRPr sz="1200">
              <a:solidFill>
                <a:srgbClr val="6AAB7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Build LDA model</a:t>
            </a:r>
            <a:endParaRPr sz="12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lda=</a:t>
            </a:r>
            <a:r>
              <a:rPr lang="en" sz="12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gensim</a:t>
            </a:r>
            <a:r>
              <a:rPr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.models.LdaModel(corpus=title_corpus,id2word=title_word,num_topics=num_topics)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lda2=</a:t>
            </a:r>
            <a:r>
              <a:rPr lang="en" sz="12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gensim</a:t>
            </a:r>
            <a:r>
              <a:rPr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.models.LdaModel(corpus=abstract_corpus,id2word=abstract_word,num_topics=num_topics)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075" y="598580"/>
            <a:ext cx="4461925" cy="24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7"/>
          <p:cNvSpPr txBox="1"/>
          <p:nvPr/>
        </p:nvSpPr>
        <p:spPr>
          <a:xfrm>
            <a:off x="4682075" y="3066025"/>
            <a:ext cx="437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https://www.aihr.com/blog/learning-vs-training/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Keywords Export</a:t>
            </a:r>
            <a:endParaRPr/>
          </a:p>
        </p:txBody>
      </p:sp>
      <p:sp>
        <p:nvSpPr>
          <p:cNvPr id="423" name="Google Shape;423;p38"/>
          <p:cNvSpPr txBox="1"/>
          <p:nvPr/>
        </p:nvSpPr>
        <p:spPr>
          <a:xfrm>
            <a:off x="806500" y="1818900"/>
            <a:ext cx="2944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['ssc', 'composites', 'br', 'nsf', 'platform', 'iii', 'ucss', 'data', 'pi', 'phase', 'southeast', 'collaborative', 'practice', 'secure', 'scientific', 'research', 'privacy', 'evaluation', 'riviera', 'cybersecurity', 'supporting', 'cici', 'open', 'project', 'network', 'university', 'enhancing', 'access', 'cilogon', 'computing', 'software', 'based', 'workshop', 'programming', 'systems', 'architecture', 'driven', 'campus', 'scientists', 'provenance', 'rdp', 'resource', 'cloud', 'iucrc', 'integration', 'science', 'scitrust', 'infrastructure', 'center', 'building', 'composite', 'resilient', 'management', 'framework', 'security']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24" name="Google Shape;424;p38"/>
          <p:cNvCxnSpPr/>
          <p:nvPr/>
        </p:nvCxnSpPr>
        <p:spPr>
          <a:xfrm>
            <a:off x="4406688" y="3115238"/>
            <a:ext cx="1075500" cy="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38"/>
          <p:cNvSpPr txBox="1"/>
          <p:nvPr/>
        </p:nvSpPr>
        <p:spPr>
          <a:xfrm>
            <a:off x="1240150" y="1605450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Keywords </a:t>
            </a: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Set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38"/>
          <p:cNvSpPr txBox="1"/>
          <p:nvPr/>
        </p:nvSpPr>
        <p:spPr>
          <a:xfrm>
            <a:off x="6170838" y="1605450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Keywords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Text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File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875" y="20436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Web Scraping</a:t>
            </a:r>
            <a:endParaRPr/>
          </a:p>
        </p:txBody>
      </p:sp>
      <p:sp>
        <p:nvSpPr>
          <p:cNvPr id="433" name="Google Shape;433;p39"/>
          <p:cNvSpPr txBox="1"/>
          <p:nvPr/>
        </p:nvSpPr>
        <p:spPr>
          <a:xfrm>
            <a:off x="1977000" y="4309125"/>
            <a:ext cx="56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https://www.webharvy.com/articles/what-is-web-scraping.html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4" name="Google Shape;4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25" y="1461150"/>
            <a:ext cx="5437044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ACB8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r>
              <a:rPr lang="en"/>
              <a:t>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440" name="Google Shape;440;p40"/>
          <p:cNvSpPr txBox="1"/>
          <p:nvPr>
            <p:ph idx="1" type="body"/>
          </p:nvPr>
        </p:nvSpPr>
        <p:spPr>
          <a:xfrm>
            <a:off x="1303800" y="2118175"/>
            <a:ext cx="4220100" cy="17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300"/>
              <a:t>BeautifulSoup (Web Scraping &amp; Text Mining)</a:t>
            </a:r>
            <a:endParaRPr sz="4300"/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300"/>
              <a:t>Googlesearch (Open-source Topic Modeling)</a:t>
            </a:r>
            <a:endParaRPr sz="4300"/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300"/>
              <a:t>Mongoimport (Cmd Line MongoDB)</a:t>
            </a:r>
            <a:endParaRPr sz="4300"/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300"/>
              <a:t>J</a:t>
            </a:r>
            <a:r>
              <a:rPr lang="en" sz="4300"/>
              <a:t>son (Json Creation &amp; Manipulation)</a:t>
            </a:r>
            <a:endParaRPr sz="4300"/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300"/>
              <a:t>Datetime (Date &amp; Time)</a:t>
            </a:r>
            <a:endParaRPr sz="4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2869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275" y="2571738"/>
            <a:ext cx="2097013" cy="209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575" y="1950339"/>
            <a:ext cx="2338475" cy="23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1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Process</a:t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12763" y="1871075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Keywords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Text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File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0" name="Google Shape;4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72" y="2271275"/>
            <a:ext cx="1696600" cy="169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41"/>
          <p:cNvCxnSpPr/>
          <p:nvPr/>
        </p:nvCxnSpPr>
        <p:spPr>
          <a:xfrm>
            <a:off x="2102675" y="3119575"/>
            <a:ext cx="1075500" cy="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2" name="Google Shape;45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0325" y="1803398"/>
            <a:ext cx="2632400" cy="263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1"/>
          <p:cNvSpPr txBox="1"/>
          <p:nvPr/>
        </p:nvSpPr>
        <p:spPr>
          <a:xfrm>
            <a:off x="6878650" y="1871063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Json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Files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54" name="Google Shape;454;p41"/>
          <p:cNvCxnSpPr/>
          <p:nvPr/>
        </p:nvCxnSpPr>
        <p:spPr>
          <a:xfrm>
            <a:off x="5952725" y="3119563"/>
            <a:ext cx="1075500" cy="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41"/>
          <p:cNvSpPr txBox="1"/>
          <p:nvPr/>
        </p:nvSpPr>
        <p:spPr>
          <a:xfrm>
            <a:off x="3597913" y="2084100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Web Scraper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650" y="2414237"/>
            <a:ext cx="2565350" cy="141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2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Queries</a:t>
            </a:r>
            <a:endParaRPr/>
          </a:p>
        </p:txBody>
      </p:sp>
      <p:sp>
        <p:nvSpPr>
          <p:cNvPr id="462" name="Google Shape;462;p42"/>
          <p:cNvSpPr txBox="1"/>
          <p:nvPr/>
        </p:nvSpPr>
        <p:spPr>
          <a:xfrm>
            <a:off x="12763" y="1871075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Keywords 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Text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File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3" name="Google Shape;4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72" y="2271275"/>
            <a:ext cx="1696600" cy="169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42"/>
          <p:cNvCxnSpPr/>
          <p:nvPr/>
        </p:nvCxnSpPr>
        <p:spPr>
          <a:xfrm>
            <a:off x="2102675" y="3119575"/>
            <a:ext cx="1075500" cy="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5" name="Google Shape;46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184" y="1986100"/>
            <a:ext cx="2266932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2"/>
          <p:cNvSpPr txBox="1"/>
          <p:nvPr/>
        </p:nvSpPr>
        <p:spPr>
          <a:xfrm>
            <a:off x="3476038" y="1871075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Award </a:t>
            </a:r>
            <a:r>
              <a:rPr lang="en">
                <a:solidFill>
                  <a:srgbClr val="1E1F22"/>
                </a:solidFill>
                <a:latin typeface="Nunito"/>
                <a:ea typeface="Nunito"/>
                <a:cs typeface="Nunito"/>
                <a:sym typeface="Nunito"/>
              </a:rPr>
              <a:t>+</a:t>
            </a: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Keyword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67" name="Google Shape;467;p42"/>
          <p:cNvCxnSpPr/>
          <p:nvPr/>
        </p:nvCxnSpPr>
        <p:spPr>
          <a:xfrm>
            <a:off x="5610600" y="3119575"/>
            <a:ext cx="1075500" cy="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42"/>
          <p:cNvSpPr txBox="1"/>
          <p:nvPr/>
        </p:nvSpPr>
        <p:spPr>
          <a:xfrm>
            <a:off x="6686088" y="1871075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BeautifulSoup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25" y="2520737"/>
            <a:ext cx="2565350" cy="141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3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Query Processing</a:t>
            </a:r>
            <a:endParaRPr/>
          </a:p>
        </p:txBody>
      </p:sp>
      <p:sp>
        <p:nvSpPr>
          <p:cNvPr id="475" name="Google Shape;475;p43"/>
          <p:cNvSpPr txBox="1"/>
          <p:nvPr/>
        </p:nvSpPr>
        <p:spPr>
          <a:xfrm>
            <a:off x="606413" y="2120525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BeautifulSoup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76" name="Google Shape;476;p43"/>
          <p:cNvCxnSpPr/>
          <p:nvPr/>
        </p:nvCxnSpPr>
        <p:spPr>
          <a:xfrm>
            <a:off x="3240488" y="3111950"/>
            <a:ext cx="1075500" cy="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43"/>
          <p:cNvSpPr txBox="1"/>
          <p:nvPr/>
        </p:nvSpPr>
        <p:spPr>
          <a:xfrm>
            <a:off x="4712475" y="2144975"/>
            <a:ext cx="3522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json_dict = {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'Award'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5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(award),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'keyword'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5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(keyword),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'title'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5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soup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.title),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5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soup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.p),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'raw html'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5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soup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get_text()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1: Topic Modeling</a:t>
            </a:r>
            <a:endParaRPr/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38" y="1597875"/>
            <a:ext cx="56102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/>
          <p:nvPr/>
        </p:nvSpPr>
        <p:spPr>
          <a:xfrm>
            <a:off x="1977000" y="4750650"/>
            <a:ext cx="56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https://www.analyticsvidhya.com/blog/2021/07/topic-modelling-with-lda-a-hands-on-introduction/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Query Processing</a:t>
            </a:r>
            <a:endParaRPr/>
          </a:p>
        </p:txBody>
      </p:sp>
      <p:sp>
        <p:nvSpPr>
          <p:cNvPr id="483" name="Google Shape;483;p44"/>
          <p:cNvSpPr txBox="1"/>
          <p:nvPr/>
        </p:nvSpPr>
        <p:spPr>
          <a:xfrm>
            <a:off x="136950" y="2342925"/>
            <a:ext cx="3233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json_dict = {</a:t>
            </a:r>
            <a:endParaRPr sz="13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'Award'</a:t>
            </a: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3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(award),</a:t>
            </a:r>
            <a:endParaRPr sz="13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'keyword'</a:t>
            </a: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3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(keyword),</a:t>
            </a:r>
            <a:endParaRPr sz="13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'title'</a:t>
            </a: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3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(soup.title),</a:t>
            </a:r>
            <a:endParaRPr sz="13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300">
                <a:solidFill>
                  <a:srgbClr val="8888C6"/>
                </a:solidFill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(soup.p),</a:t>
            </a:r>
            <a:endParaRPr sz="13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'raw html'</a:t>
            </a:r>
            <a:r>
              <a:rPr lang="en" sz="13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: soup.get_text()}</a:t>
            </a:r>
            <a:endParaRPr sz="13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4" name="Google Shape;4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425" y="1950314"/>
            <a:ext cx="2338475" cy="23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4"/>
          <p:cNvSpPr txBox="1"/>
          <p:nvPr/>
        </p:nvSpPr>
        <p:spPr>
          <a:xfrm>
            <a:off x="6713700" y="1950313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Json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Files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6" name="Google Shape;486;p44"/>
          <p:cNvSpPr txBox="1"/>
          <p:nvPr/>
        </p:nvSpPr>
        <p:spPr>
          <a:xfrm>
            <a:off x="2086625" y="4288825"/>
            <a:ext cx="5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json_object = </a:t>
            </a:r>
            <a:r>
              <a:rPr lang="en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.dumps(json_dict, </a:t>
            </a:r>
            <a:r>
              <a:rPr lang="en">
                <a:solidFill>
                  <a:srgbClr val="AA4926"/>
                </a:solidFill>
                <a:latin typeface="Courier New"/>
                <a:ea typeface="Courier New"/>
                <a:cs typeface="Courier New"/>
                <a:sym typeface="Courier New"/>
              </a:rPr>
              <a:t>indent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87" name="Google Shape;487;p44"/>
          <p:cNvCxnSpPr/>
          <p:nvPr/>
        </p:nvCxnSpPr>
        <p:spPr>
          <a:xfrm rot="10800000">
            <a:off x="4568550" y="3155588"/>
            <a:ext cx="6900" cy="101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88" name="Google Shape;488;p44"/>
          <p:cNvCxnSpPr/>
          <p:nvPr/>
        </p:nvCxnSpPr>
        <p:spPr>
          <a:xfrm flipH="1" rot="10800000">
            <a:off x="2771525" y="3031875"/>
            <a:ext cx="37965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300" y="1822538"/>
            <a:ext cx="2097013" cy="209701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5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Database Import</a:t>
            </a:r>
            <a:endParaRPr/>
          </a:p>
        </p:txBody>
      </p:sp>
      <p:pic>
        <p:nvPicPr>
          <p:cNvPr id="495" name="Google Shape;4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00" y="1704364"/>
            <a:ext cx="2338475" cy="23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5"/>
          <p:cNvSpPr txBox="1"/>
          <p:nvPr/>
        </p:nvSpPr>
        <p:spPr>
          <a:xfrm>
            <a:off x="345175" y="1704363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Json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Files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97" name="Google Shape;497;p45"/>
          <p:cNvCxnSpPr>
            <a:stCxn id="495" idx="3"/>
          </p:cNvCxnSpPr>
          <p:nvPr/>
        </p:nvCxnSpPr>
        <p:spPr>
          <a:xfrm flipH="1" rot="10800000">
            <a:off x="2422375" y="2868501"/>
            <a:ext cx="4547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45"/>
          <p:cNvCxnSpPr/>
          <p:nvPr/>
        </p:nvCxnSpPr>
        <p:spPr>
          <a:xfrm rot="10800000">
            <a:off x="4570650" y="3041150"/>
            <a:ext cx="2700" cy="100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99" name="Google Shape;499;p45"/>
          <p:cNvSpPr txBox="1"/>
          <p:nvPr/>
        </p:nvSpPr>
        <p:spPr>
          <a:xfrm>
            <a:off x="3685650" y="4101100"/>
            <a:ext cx="177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SHH → Bash Shell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mongoimport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ACB8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988" y="1377425"/>
            <a:ext cx="5976113" cy="31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1977000" y="4565000"/>
            <a:ext cx="56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https://www.villanovau.com/resources/project-management/project-management-challenges/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Topic Modeling</a:t>
            </a:r>
            <a:endParaRPr/>
          </a:p>
        </p:txBody>
      </p:sp>
      <p:sp>
        <p:nvSpPr>
          <p:cNvPr id="512" name="Google Shape;512;p47"/>
          <p:cNvSpPr txBox="1"/>
          <p:nvPr/>
        </p:nvSpPr>
        <p:spPr>
          <a:xfrm>
            <a:off x="4877700" y="2039150"/>
            <a:ext cx="3456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A94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#Tokenization.</a:t>
            </a:r>
            <a:endParaRPr sz="1050">
              <a:solidFill>
                <a:srgbClr val="6AA94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F9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clean_text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6AAB73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 = text.replace(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"'"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 = text.replace(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","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 = text.replace(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 = text.replace(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")"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 = text.replace(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"("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 = text.lower()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 = re.sub(r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'\s+'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 text)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 = text.strip()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1E1E1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p47"/>
          <p:cNvSpPr txBox="1"/>
          <p:nvPr/>
        </p:nvSpPr>
        <p:spPr>
          <a:xfrm>
            <a:off x="631500" y="2156100"/>
            <a:ext cx="369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Data Cleaning &amp; Tokenization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Data Preparation for Model Input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Web Scraping</a:t>
            </a:r>
            <a:endParaRPr/>
          </a:p>
        </p:txBody>
      </p:sp>
      <p:sp>
        <p:nvSpPr>
          <p:cNvPr id="519" name="Google Shape;519;p48"/>
          <p:cNvSpPr txBox="1"/>
          <p:nvPr/>
        </p:nvSpPr>
        <p:spPr>
          <a:xfrm>
            <a:off x="372875" y="2401825"/>
            <a:ext cx="369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HTML Parsing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HTML → Json Conversion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SSH Shell &amp; mongoimport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0" name="Google Shape;5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600" y="1840927"/>
            <a:ext cx="5040872" cy="25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8"/>
          <p:cNvSpPr txBox="1"/>
          <p:nvPr/>
        </p:nvSpPr>
        <p:spPr>
          <a:xfrm>
            <a:off x="4070675" y="4361375"/>
            <a:ext cx="473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https://blog.insycle.com/what-is-dirty-data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9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Web Scraping</a:t>
            </a:r>
            <a:endParaRPr/>
          </a:p>
        </p:txBody>
      </p:sp>
      <p:pic>
        <p:nvPicPr>
          <p:cNvPr id="527" name="Google Shape;5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888" y="1704375"/>
            <a:ext cx="4708214" cy="31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/>
          <p:nvPr>
            <p:ph type="title"/>
          </p:nvPr>
        </p:nvSpPr>
        <p:spPr>
          <a:xfrm>
            <a:off x="1303800" y="598575"/>
            <a:ext cx="35430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Web Scraping</a:t>
            </a:r>
            <a:endParaRPr/>
          </a:p>
        </p:txBody>
      </p:sp>
      <p:pic>
        <p:nvPicPr>
          <p:cNvPr id="533" name="Google Shape;5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538" y="2609825"/>
            <a:ext cx="1679225" cy="167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50"/>
          <p:cNvCxnSpPr/>
          <p:nvPr/>
        </p:nvCxnSpPr>
        <p:spPr>
          <a:xfrm>
            <a:off x="4076300" y="3339200"/>
            <a:ext cx="1075500" cy="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5" name="Google Shape;53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987" y="2280201"/>
            <a:ext cx="2338475" cy="23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0"/>
          <p:cNvSpPr txBox="1"/>
          <p:nvPr/>
        </p:nvSpPr>
        <p:spPr>
          <a:xfrm>
            <a:off x="5821263" y="2209625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Json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Files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7" name="Google Shape;537;p50"/>
          <p:cNvSpPr txBox="1"/>
          <p:nvPr/>
        </p:nvSpPr>
        <p:spPr>
          <a:xfrm>
            <a:off x="1160538" y="2209625"/>
            <a:ext cx="20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HTML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Files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963" y="199063"/>
            <a:ext cx="2613826" cy="19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>
            <p:ph type="title"/>
          </p:nvPr>
        </p:nvSpPr>
        <p:spPr>
          <a:xfrm>
            <a:off x="1303800" y="598575"/>
            <a:ext cx="35430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Web Scraping</a:t>
            </a:r>
            <a:endParaRPr/>
          </a:p>
        </p:txBody>
      </p:sp>
      <p:pic>
        <p:nvPicPr>
          <p:cNvPr id="544" name="Google Shape;5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963" y="199063"/>
            <a:ext cx="2613826" cy="190482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1"/>
          <p:cNvSpPr txBox="1"/>
          <p:nvPr/>
        </p:nvSpPr>
        <p:spPr>
          <a:xfrm>
            <a:off x="581250" y="4612450"/>
            <a:ext cx="798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Code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https://www.mongodb.com/developer/products/mongodb/mongoimport-guide/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6" name="Google Shape;5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725" y="3153201"/>
            <a:ext cx="59245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Database</a:t>
            </a:r>
            <a:endParaRPr/>
          </a:p>
        </p:txBody>
      </p:sp>
      <p:sp>
        <p:nvSpPr>
          <p:cNvPr id="552" name="Google Shape;552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Summary of Database Used on Project.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558" name="Google Shape;55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 of Topic modeling determined our choices in the database solution we settled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Topic modeling required flexible setup &amp; ability to efficiently use large amount of unstructured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Ultimately NO-SQL database proved to be the most expedient option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MongoDB was chosen due to all members being familiar with it.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ACB8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337" name="Google Shape;337;p27"/>
          <p:cNvSpPr txBox="1"/>
          <p:nvPr>
            <p:ph idx="1" type="body"/>
          </p:nvPr>
        </p:nvSpPr>
        <p:spPr>
          <a:xfrm>
            <a:off x="1303800" y="1997650"/>
            <a:ext cx="38322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Pandas (Datafr</a:t>
            </a:r>
            <a:r>
              <a:rPr lang="en" sz="1400"/>
              <a:t>ames &amp; Data Exploration)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Gensim (Open-source Topic Modeling)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Nltk (Natural Language Toolkit)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pyLDAvis (Interactive Visualization)</a:t>
            </a:r>
            <a:endParaRPr sz="1400"/>
          </a:p>
        </p:txBody>
      </p:sp>
      <p:pic>
        <p:nvPicPr>
          <p:cNvPr id="338" name="Google Shape;3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175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Machine</a:t>
            </a:r>
            <a:endParaRPr/>
          </a:p>
        </p:txBody>
      </p:sp>
      <p:sp>
        <p:nvSpPr>
          <p:cNvPr id="564" name="Google Shape;564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Original Plan was to host database on arcnet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Plan abandoned due to problems installing mongodb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Unable to access package manager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Extensive issues trying to compile from source 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Machine being used to host server is iMac10 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CPU: Intel Core 2 Duo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Memory: 16GB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OS: Debian 10</a:t>
            </a:r>
            <a:endParaRPr sz="1400"/>
          </a:p>
        </p:txBody>
      </p:sp>
      <p:pic>
        <p:nvPicPr>
          <p:cNvPr id="565" name="Google Shape;565;p54"/>
          <p:cNvPicPr preferRelativeResize="0"/>
          <p:nvPr/>
        </p:nvPicPr>
        <p:blipFill rotWithShape="1">
          <a:blip r:embed="rId3">
            <a:alphaModFix/>
          </a:blip>
          <a:srcRect b="10437" l="959" r="2122" t="9338"/>
          <a:stretch/>
        </p:blipFill>
        <p:spPr>
          <a:xfrm>
            <a:off x="4572000" y="1210513"/>
            <a:ext cx="4385198" cy="272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  <p:sp>
        <p:nvSpPr>
          <p:cNvPr id="571" name="Google Shape;57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local machine required network configuration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Opened port 2222 for SSH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Opened port 27017 for Website to query data from database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	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  <p:sp>
        <p:nvSpPr>
          <p:cNvPr id="577" name="Google Shape;577;p56"/>
          <p:cNvSpPr txBox="1"/>
          <p:nvPr>
            <p:ph idx="1" type="body"/>
          </p:nvPr>
        </p:nvSpPr>
        <p:spPr>
          <a:xfrm>
            <a:off x="311700" y="1389600"/>
            <a:ext cx="3487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Documentation readily available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Relatively easy to install on server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Instructions available on MongoDB website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team members were familiar with it due to class lectures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interface to website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Version 4.4 was used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more recent versions are not supported by host</a:t>
            </a:r>
            <a:endParaRPr sz="1500"/>
          </a:p>
        </p:txBody>
      </p:sp>
      <p:pic>
        <p:nvPicPr>
          <p:cNvPr id="578" name="Google Shape;5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750" y="592050"/>
            <a:ext cx="3959376" cy="39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Organization</a:t>
            </a:r>
            <a:endParaRPr/>
          </a:p>
        </p:txBody>
      </p:sp>
      <p:sp>
        <p:nvSpPr>
          <p:cNvPr id="584" name="Google Shape;584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“local” database stores scraped html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Each Award was sorted into its own collection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“tidy” database stores outputs from topic modeling scripts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As in local each award sorted to own collection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Contains cleaned html, sensitivity &amp; subjectivity scores, and list of tokens.</a:t>
            </a:r>
            <a:endParaRPr/>
          </a:p>
        </p:txBody>
      </p:sp>
      <p:pic>
        <p:nvPicPr>
          <p:cNvPr id="585" name="Google Shape;5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488" y="1152475"/>
            <a:ext cx="16668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963" y="1381075"/>
            <a:ext cx="13716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762" y="2543125"/>
            <a:ext cx="2548169" cy="24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Opportunities for improvement </a:t>
            </a:r>
            <a:endParaRPr/>
          </a:p>
        </p:txBody>
      </p:sp>
      <p:sp>
        <p:nvSpPr>
          <p:cNvPr id="593" name="Google Shape;59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 secured by simple username+password combination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secure than using ssh keys or authorized IP addresses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 control not implemented in database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Redundancy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Data Replication is being performed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the event of a catastrophic server failure, all restoration must be done manually, causing extensive downtime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Implementing some form of replication and rapid recovery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Complicated and difficult on single local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Macintosh is not an optimal machine for long term hosting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Needs regular restarts creating short periods of downtime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Hosting on cloud service outsources this problem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Cleaning &amp; Insights</a:t>
            </a:r>
            <a:endParaRPr/>
          </a:p>
        </p:txBody>
      </p:sp>
      <p:sp>
        <p:nvSpPr>
          <p:cNvPr id="599" name="Google Shape;599;p59"/>
          <p:cNvSpPr txBox="1"/>
          <p:nvPr/>
        </p:nvSpPr>
        <p:spPr>
          <a:xfrm>
            <a:off x="1977000" y="4750650"/>
            <a:ext cx="56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https://www.grantbook.org/blog/how-to-clean-your-data-hygiene-best-practices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0" name="Google Shape;6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638" y="1451625"/>
            <a:ext cx="5096716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ACB8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0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Cleaning: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606" name="Google Shape;606;p60"/>
          <p:cNvSpPr txBox="1"/>
          <p:nvPr>
            <p:ph idx="1" type="body"/>
          </p:nvPr>
        </p:nvSpPr>
        <p:spPr>
          <a:xfrm>
            <a:off x="600888" y="1964475"/>
            <a:ext cx="38322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Pymongo, SSH_Pymongo (Connecting, writing, updating DBs)</a:t>
            </a:r>
            <a:endParaRPr sz="1400"/>
          </a:p>
        </p:txBody>
      </p:sp>
      <p:pic>
        <p:nvPicPr>
          <p:cNvPr id="607" name="Google Shape;6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913" y="1837738"/>
            <a:ext cx="3703200" cy="205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1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Cleaning: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Identifying Bad Pages</a:t>
            </a:r>
            <a:endParaRPr/>
          </a:p>
        </p:txBody>
      </p:sp>
      <p:pic>
        <p:nvPicPr>
          <p:cNvPr id="613" name="Google Shape;6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088" y="1709738"/>
            <a:ext cx="39338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75" y="3601050"/>
            <a:ext cx="7644221" cy="11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2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Cleaning: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Identifying Bad Pages</a:t>
            </a:r>
            <a:endParaRPr/>
          </a:p>
        </p:txBody>
      </p:sp>
      <p:pic>
        <p:nvPicPr>
          <p:cNvPr id="620" name="Google Shape;6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963" y="1734860"/>
            <a:ext cx="5622052" cy="26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2"/>
          <p:cNvSpPr txBox="1"/>
          <p:nvPr/>
        </p:nvSpPr>
        <p:spPr>
          <a:xfrm>
            <a:off x="3806687" y="4428950"/>
            <a:ext cx="164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Nunito"/>
                <a:ea typeface="Nunito"/>
                <a:cs typeface="Nunito"/>
                <a:sym typeface="Nunito"/>
              </a:rPr>
              <a:t>Too small!!!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3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Cleaning: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Identifying Bad Pages</a:t>
            </a:r>
            <a:endParaRPr/>
          </a:p>
        </p:txBody>
      </p:sp>
      <p:pic>
        <p:nvPicPr>
          <p:cNvPr id="627" name="Google Shape;6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863" y="1833051"/>
            <a:ext cx="4998625" cy="290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75" y="2215838"/>
            <a:ext cx="3634063" cy="214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Data Exploration</a:t>
            </a:r>
            <a:endParaRPr/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88" y="1734675"/>
            <a:ext cx="5659464" cy="3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Cleaning: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Removing Bad Pages</a:t>
            </a:r>
            <a:endParaRPr/>
          </a:p>
        </p:txBody>
      </p:sp>
      <p:pic>
        <p:nvPicPr>
          <p:cNvPr id="634" name="Google Shape;6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13" y="1589250"/>
            <a:ext cx="2704631" cy="16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513" y="3339180"/>
            <a:ext cx="2704625" cy="164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700" y="1709701"/>
            <a:ext cx="3282775" cy="18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714" y="3832834"/>
            <a:ext cx="3282775" cy="102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ACB8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5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&amp; Tokenizing</a:t>
            </a:r>
            <a:r>
              <a:rPr lang="en"/>
              <a:t>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643" name="Google Shape;643;p65"/>
          <p:cNvSpPr txBox="1"/>
          <p:nvPr>
            <p:ph idx="1" type="body"/>
          </p:nvPr>
        </p:nvSpPr>
        <p:spPr>
          <a:xfrm>
            <a:off x="600900" y="1964475"/>
            <a:ext cx="3832200" cy="21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Pymongo, SSH_Pymongo (Connecting, writing, updating DBs)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Pandas (Dataframes &amp; Data Exploration)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TextBlob (Sentiment analysis)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Gensim (String pre-processing)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Nltk (Natural Language Toolkit)</a:t>
            </a:r>
            <a:endParaRPr sz="1400"/>
          </a:p>
        </p:txBody>
      </p:sp>
      <p:pic>
        <p:nvPicPr>
          <p:cNvPr id="644" name="Google Shape;6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38" y="1964463"/>
            <a:ext cx="37242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6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Tokenizing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Cleaning up the HTML</a:t>
            </a:r>
            <a:endParaRPr/>
          </a:p>
        </p:txBody>
      </p:sp>
      <p:pic>
        <p:nvPicPr>
          <p:cNvPr id="650" name="Google Shape;6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713" y="1734675"/>
            <a:ext cx="3256370" cy="3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6"/>
          <p:cNvSpPr/>
          <p:nvPr/>
        </p:nvSpPr>
        <p:spPr>
          <a:xfrm>
            <a:off x="4316125" y="3165038"/>
            <a:ext cx="14157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475" y="1734675"/>
            <a:ext cx="1987418" cy="3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7"/>
          <p:cNvSpPr txBox="1"/>
          <p:nvPr/>
        </p:nvSpPr>
        <p:spPr>
          <a:xfrm>
            <a:off x="1977000" y="4750650"/>
            <a:ext cx="56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https://www.expressanalytics.com/blog/social-media-sentiment-analysis/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8" name="Google Shape;6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63" y="1734675"/>
            <a:ext cx="7263580" cy="284797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7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Choosing a model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8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Choosing a model</a:t>
            </a:r>
            <a:endParaRPr/>
          </a:p>
        </p:txBody>
      </p:sp>
      <p:pic>
        <p:nvPicPr>
          <p:cNvPr id="665" name="Google Shape;6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050" y="2078713"/>
            <a:ext cx="3112875" cy="13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8"/>
          <p:cNvPicPr preferRelativeResize="0"/>
          <p:nvPr/>
        </p:nvPicPr>
        <p:blipFill rotWithShape="1">
          <a:blip r:embed="rId4">
            <a:alphaModFix/>
          </a:blip>
          <a:srcRect b="0" l="0" r="0" t="4561"/>
          <a:stretch/>
        </p:blipFill>
        <p:spPr>
          <a:xfrm>
            <a:off x="5274075" y="1851650"/>
            <a:ext cx="2603775" cy="27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8"/>
          <p:cNvPicPr preferRelativeResize="0"/>
          <p:nvPr/>
        </p:nvPicPr>
        <p:blipFill rotWithShape="1">
          <a:blip r:embed="rId5">
            <a:alphaModFix/>
          </a:blip>
          <a:srcRect b="0" l="0" r="0" t="8483"/>
          <a:stretch/>
        </p:blipFill>
        <p:spPr>
          <a:xfrm>
            <a:off x="999488" y="3863475"/>
            <a:ext cx="3810000" cy="6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9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Choosing a model</a:t>
            </a:r>
            <a:endParaRPr/>
          </a:p>
        </p:txBody>
      </p:sp>
      <p:pic>
        <p:nvPicPr>
          <p:cNvPr id="673" name="Google Shape;673;p69"/>
          <p:cNvPicPr preferRelativeResize="0"/>
          <p:nvPr/>
        </p:nvPicPr>
        <p:blipFill rotWithShape="1">
          <a:blip r:embed="rId3">
            <a:alphaModFix/>
          </a:blip>
          <a:srcRect b="0" l="0" r="1980" t="0"/>
          <a:stretch/>
        </p:blipFill>
        <p:spPr>
          <a:xfrm>
            <a:off x="385763" y="3625035"/>
            <a:ext cx="8372475" cy="68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50" y="1957388"/>
            <a:ext cx="837247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ACB8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0"/>
          <p:cNvSpPr txBox="1"/>
          <p:nvPr>
            <p:ph type="title"/>
          </p:nvPr>
        </p:nvSpPr>
        <p:spPr>
          <a:xfrm>
            <a:off x="1303800" y="598575"/>
            <a:ext cx="70305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</a:t>
            </a:r>
            <a:endParaRPr/>
          </a:p>
        </p:txBody>
      </p:sp>
      <p:sp>
        <p:nvSpPr>
          <p:cNvPr id="680" name="Google Shape;680;p70"/>
          <p:cNvSpPr txBox="1"/>
          <p:nvPr>
            <p:ph idx="1" type="body"/>
          </p:nvPr>
        </p:nvSpPr>
        <p:spPr>
          <a:xfrm>
            <a:off x="592350" y="2008725"/>
            <a:ext cx="3832200" cy="19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Pymongo, SSH_Pymongo (Connecting, writing, updating DBs)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Pandas (Dataframes &amp; Data Exploration)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Gensim (Open-source Topic Modeling)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Nltk (Natural Language Toolkit)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pyLDAvis (Interactive Visualization)</a:t>
            </a:r>
            <a:endParaRPr sz="1400"/>
          </a:p>
        </p:txBody>
      </p:sp>
      <p:pic>
        <p:nvPicPr>
          <p:cNvPr id="681" name="Google Shape;6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550" y="2153825"/>
            <a:ext cx="4459899" cy="16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1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Preparing the data</a:t>
            </a:r>
            <a:endParaRPr/>
          </a:p>
        </p:txBody>
      </p:sp>
      <p:sp>
        <p:nvSpPr>
          <p:cNvPr id="687" name="Google Shape;687;p71"/>
          <p:cNvSpPr txBox="1"/>
          <p:nvPr/>
        </p:nvSpPr>
        <p:spPr>
          <a:xfrm>
            <a:off x="2769000" y="1597225"/>
            <a:ext cx="360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Tokenization already done!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8" name="Google Shape;688;p71"/>
          <p:cNvPicPr preferRelativeResize="0"/>
          <p:nvPr/>
        </p:nvPicPr>
        <p:blipFill rotWithShape="1">
          <a:blip r:embed="rId3">
            <a:alphaModFix/>
          </a:blip>
          <a:srcRect b="0" l="0" r="0" t="2903"/>
          <a:stretch/>
        </p:blipFill>
        <p:spPr>
          <a:xfrm>
            <a:off x="119500" y="2415800"/>
            <a:ext cx="3767400" cy="18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75" y="2262750"/>
            <a:ext cx="4821725" cy="211588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1"/>
          <p:cNvSpPr txBox="1"/>
          <p:nvPr/>
        </p:nvSpPr>
        <p:spPr>
          <a:xfrm>
            <a:off x="1303800" y="4750650"/>
            <a:ext cx="71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https://www.analyticsvidhya.com/blog/2021/06/part-2-topic-modeling-and-latent-dirichlet-allocation-lda-using-gensim-and-sklearn/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1" name="Google Shape;691;p71"/>
          <p:cNvSpPr/>
          <p:nvPr/>
        </p:nvSpPr>
        <p:spPr>
          <a:xfrm>
            <a:off x="3809475" y="3289625"/>
            <a:ext cx="619500" cy="22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2"/>
          <p:cNvSpPr txBox="1"/>
          <p:nvPr/>
        </p:nvSpPr>
        <p:spPr>
          <a:xfrm>
            <a:off x="1977000" y="4750650"/>
            <a:ext cx="600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https://pyimagesearch.com/2021/05/24/grid-search-hyperparameter-tuning-with-scikit-learn-gridsearchcv/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https://towardsdatascience.com/hyperparameter-tuning-the-random-forest-in-python-using-scikit-learn-28d2aa77dd74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7" name="Google Shape;697;p72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Parameter Optimization</a:t>
            </a:r>
            <a:endParaRPr/>
          </a:p>
        </p:txBody>
      </p:sp>
      <p:pic>
        <p:nvPicPr>
          <p:cNvPr id="698" name="Google Shape;6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350" y="1734675"/>
            <a:ext cx="3286951" cy="27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750" y="1734675"/>
            <a:ext cx="2880623" cy="27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3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Perplexity    vs     Coherence</a:t>
            </a:r>
            <a:endParaRPr/>
          </a:p>
        </p:txBody>
      </p:sp>
      <p:pic>
        <p:nvPicPr>
          <p:cNvPr id="705" name="Google Shape;70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225" y="1657250"/>
            <a:ext cx="2414759" cy="323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468" y="1657250"/>
            <a:ext cx="2404331" cy="32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Data Exploration</a:t>
            </a:r>
            <a:endParaRPr/>
          </a:p>
        </p:txBody>
      </p:sp>
      <p:pic>
        <p:nvPicPr>
          <p:cNvPr id="350" name="Google Shape;3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250" y="739150"/>
            <a:ext cx="3015800" cy="4114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29"/>
          <p:cNvCxnSpPr/>
          <p:nvPr/>
        </p:nvCxnSpPr>
        <p:spPr>
          <a:xfrm>
            <a:off x="4177200" y="1848925"/>
            <a:ext cx="14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9"/>
          <p:cNvSpPr/>
          <p:nvPr/>
        </p:nvSpPr>
        <p:spPr>
          <a:xfrm>
            <a:off x="5858950" y="4458725"/>
            <a:ext cx="699900" cy="16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5858950" y="1734675"/>
            <a:ext cx="699900" cy="16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100" y="1749425"/>
            <a:ext cx="2995655" cy="3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4"/>
          <p:cNvSpPr txBox="1"/>
          <p:nvPr>
            <p:ph type="title"/>
          </p:nvPr>
        </p:nvSpPr>
        <p:spPr>
          <a:xfrm>
            <a:off x="1311400" y="811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Keyword LDA Visualization</a:t>
            </a:r>
            <a:endParaRPr/>
          </a:p>
        </p:txBody>
      </p:sp>
      <p:pic>
        <p:nvPicPr>
          <p:cNvPr id="712" name="Google Shape;71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313" y="1027900"/>
            <a:ext cx="6265374" cy="40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5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finally…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Upload and update to the DB!</a:t>
            </a:r>
            <a:endParaRPr/>
          </a:p>
        </p:txBody>
      </p:sp>
      <p:pic>
        <p:nvPicPr>
          <p:cNvPr id="718" name="Google Shape;7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863" y="1734675"/>
            <a:ext cx="5518267" cy="3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Data Exploration</a:t>
            </a:r>
            <a:endParaRPr/>
          </a:p>
        </p:txBody>
      </p:sp>
      <p:pic>
        <p:nvPicPr>
          <p:cNvPr id="360" name="Google Shape;3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250" y="739150"/>
            <a:ext cx="3015800" cy="4114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0"/>
          <p:cNvCxnSpPr/>
          <p:nvPr/>
        </p:nvCxnSpPr>
        <p:spPr>
          <a:xfrm>
            <a:off x="4154488" y="4542425"/>
            <a:ext cx="14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30"/>
          <p:cNvSpPr/>
          <p:nvPr/>
        </p:nvSpPr>
        <p:spPr>
          <a:xfrm>
            <a:off x="5858950" y="4458725"/>
            <a:ext cx="699900" cy="16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"/>
          <p:cNvSpPr/>
          <p:nvPr/>
        </p:nvSpPr>
        <p:spPr>
          <a:xfrm>
            <a:off x="5858950" y="1734675"/>
            <a:ext cx="699900" cy="16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100" y="1734675"/>
            <a:ext cx="2965525" cy="31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Data Tokenization</a:t>
            </a:r>
            <a:endParaRPr/>
          </a:p>
        </p:txBody>
      </p:sp>
      <p:pic>
        <p:nvPicPr>
          <p:cNvPr id="370" name="Google Shape;3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" y="1734675"/>
            <a:ext cx="5506659" cy="31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784" y="1734675"/>
            <a:ext cx="2376185" cy="3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Stop Words Filtering</a:t>
            </a:r>
            <a:endParaRPr/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00" y="1612950"/>
            <a:ext cx="6955192" cy="31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 txBox="1"/>
          <p:nvPr/>
        </p:nvSpPr>
        <p:spPr>
          <a:xfrm>
            <a:off x="1977000" y="4716975"/>
            <a:ext cx="56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 Source: 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https://docs.smartly.ai/docs/stop-words-filtering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 txBox="1"/>
          <p:nvPr>
            <p:ph type="title"/>
          </p:nvPr>
        </p:nvSpPr>
        <p:spPr>
          <a:xfrm>
            <a:off x="1303800" y="598575"/>
            <a:ext cx="70305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Word Clouds</a:t>
            </a:r>
            <a:endParaRPr/>
          </a:p>
        </p:txBody>
      </p:sp>
      <p:pic>
        <p:nvPicPr>
          <p:cNvPr id="384" name="Google Shape;3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75" y="2107750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950" y="2107750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 txBox="1"/>
          <p:nvPr/>
        </p:nvSpPr>
        <p:spPr>
          <a:xfrm>
            <a:off x="1559675" y="1646050"/>
            <a:ext cx="205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Titles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5668750" y="1646050"/>
            <a:ext cx="205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Abstracts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